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74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41" autoAdjust="0"/>
  </p:normalViewPr>
  <p:slideViewPr>
    <p:cSldViewPr snapToGrid="0" snapToObjects="1">
      <p:cViewPr varScale="1">
        <p:scale>
          <a:sx n="60" d="100"/>
          <a:sy n="60" d="100"/>
        </p:scale>
        <p:origin x="2419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394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F4D82819-B6AE-466A-A91B-1E090E2E8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448AA21-CE91-4A84-939E-B85A5A3533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AB65F-24A3-4048-9EA3-0AAFC53F775F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2025/4/15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5FA3394-A253-415D-81FF-BE22639838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6523C91-DE84-4680-8299-370FEA011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E07FB-3D07-4315-8463-7CC8F209D61C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121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A962474-3EB0-464C-A77E-BA3FF4CE3042}" type="datetime1">
              <a:rPr lang="zh-TW" altLang="en-US" smtClean="0"/>
              <a:pPr/>
              <a:t>2025/4/15</a:t>
            </a:fld>
            <a:endParaRPr lang="zh-TW" alt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dirty="0"/>
              <a:t>編輯母片文字樣式</a:t>
            </a:r>
          </a:p>
          <a:p>
            <a:pPr lvl="1"/>
            <a:r>
              <a:rPr lang="zh-TW" altLang="en-US" noProof="0" dirty="0"/>
              <a:t>第二層</a:t>
            </a:r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E51E795-A4A9-45C4-898E-4AB76FC232E0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10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1E795-A4A9-45C4-898E-4AB76FC232E0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90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689900"/>
            <a:ext cx="3611126" cy="72132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70467"/>
            <a:ext cx="4616035" cy="45127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552254"/>
            <a:ext cx="3715688" cy="2763895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7CD9D78-9707-4F80-BB3E-834898F824C2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73648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70467"/>
            <a:ext cx="6057900" cy="45127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552252"/>
            <a:ext cx="5460999" cy="660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41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6057900" cy="41825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943600"/>
            <a:ext cx="4787664" cy="2751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37186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953000"/>
            <a:ext cx="4801850" cy="69708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212657"/>
            <a:ext cx="4786771" cy="248261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46998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953000"/>
            <a:ext cx="4786771" cy="24518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414305"/>
            <a:ext cx="4787664" cy="128096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2982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13400"/>
            <a:ext cx="4786771" cy="151647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154334"/>
            <a:ext cx="478677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6786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5644244" cy="41825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74549"/>
            <a:ext cx="4786771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85285"/>
            <a:ext cx="4786770" cy="180998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46030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70468"/>
            <a:ext cx="4916150" cy="544219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42B8271-B3E1-4DFE-B523-1CEF64C41FF1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447841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70467"/>
            <a:ext cx="1533146" cy="63838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70467"/>
            <a:ext cx="4387509" cy="79248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338A4A-9E06-4718-B3F5-058DA64AE7D5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55521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70467"/>
            <a:ext cx="4916150" cy="5442190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93000FB-18C4-4BB5-A332-856BB4ACBE63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0818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861733"/>
            <a:ext cx="4801851" cy="3350919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6481704"/>
            <a:ext cx="4801850" cy="22135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EFC8DB3-BA3C-4EA7-91C1-D014A4C00F21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1668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70467"/>
            <a:ext cx="2962475" cy="5442186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70466"/>
            <a:ext cx="2961179" cy="5429956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1588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70467"/>
            <a:ext cx="2787650" cy="8805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651001"/>
            <a:ext cx="2959100" cy="4561652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818622"/>
            <a:ext cx="2823038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651000"/>
            <a:ext cx="2967529" cy="4549422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35954F9-4097-43C0-A101-DD66FCC0D6F8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4823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773271-032B-4FEB-B96C-762B02DB02C6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38372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D9B7EB8-9B55-401F-8E36-E35D985DA228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981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70467"/>
            <a:ext cx="2400300" cy="2201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70467"/>
            <a:ext cx="3329066" cy="79248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191937"/>
            <a:ext cx="2400300" cy="302071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AF5CB96-3215-440B-BF2C-D3855E494BA1}" type="datetime1">
              <a:rPr lang="zh-TW" altLang="en-US" noProof="0" smtClean="0"/>
              <a:t>2025/4/15</a:t>
            </a:fld>
            <a:endParaRPr lang="zh-TW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31627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091267"/>
            <a:ext cx="2672444" cy="1651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320800"/>
            <a:ext cx="2460731" cy="693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962400"/>
            <a:ext cx="2673167" cy="3008489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915401"/>
            <a:ext cx="4358793" cy="52740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7798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625631"/>
            <a:ext cx="1852842" cy="384010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70468"/>
            <a:ext cx="4916150" cy="5442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915405"/>
            <a:ext cx="900347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1298CE-92A3-4C21-80EE-6E5E481941CA}" type="datetime1">
              <a:rPr lang="zh-TW" altLang="en-US" smtClean="0"/>
              <a:t>2025/4/15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915401"/>
            <a:ext cx="4358793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8057803"/>
            <a:ext cx="642680" cy="967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299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reurl.cc/5KOA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夜空與遙遠地平線上的群山">
            <a:extLst>
              <a:ext uri="{FF2B5EF4-FFF2-40B4-BE49-F238E27FC236}">
                <a16:creationId xmlns:a16="http://schemas.microsoft.com/office/drawing/2014/main" id="{7C454B0C-0819-4D56-9275-BCE254DA6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335" y="1029387"/>
            <a:ext cx="6393291" cy="2027584"/>
          </a:xfrm>
        </p:spPr>
        <p:txBody>
          <a:bodyPr rtlCol="0">
            <a:normAutofit fontScale="90000"/>
          </a:bodyPr>
          <a:lstStyle/>
          <a:p>
            <a:r>
              <a:rPr lang="zh-TW" altLang="en-US" sz="2400" b="1" dirty="0">
                <a:latin typeface="+mj-ea"/>
              </a:rPr>
              <a:t>演講主題</a:t>
            </a:r>
            <a:r>
              <a:rPr lang="en-US" altLang="zh-TW" sz="2400" b="1" dirty="0">
                <a:latin typeface="+mj-ea"/>
              </a:rPr>
              <a:t>: </a:t>
            </a:r>
            <a:br>
              <a:rPr lang="en-US" altLang="zh-TW" sz="2400" b="1" dirty="0">
                <a:latin typeface="+mj-ea"/>
              </a:rPr>
            </a:br>
            <a:r>
              <a:rPr lang="en-US" altLang="zh-TW" b="1" dirty="0"/>
              <a:t>Using Electronic Health Records to Support Clinical and Public health Research</a:t>
            </a:r>
            <a:br>
              <a:rPr lang="zh-TW" altLang="zh-TW" dirty="0"/>
            </a:br>
            <a:br>
              <a:rPr lang="zh-TW" altLang="zh-TW" dirty="0"/>
            </a:b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E584786-6548-4BB4-95FD-977AD1F36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563" y="4594623"/>
            <a:ext cx="3563400" cy="2749653"/>
          </a:xfrm>
        </p:spPr>
        <p:txBody>
          <a:bodyPr rtlCol="0">
            <a:normAutofit fontScale="77500" lnSpcReduction="20000"/>
          </a:bodyPr>
          <a:lstStyle/>
          <a:p>
            <a:pPr rtl="0"/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日期：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2025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年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5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月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20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日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(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二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)</a:t>
            </a:r>
          </a:p>
          <a:p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時間：中午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12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點開放入場、</a:t>
            </a:r>
            <a:endParaRPr lang="en-US" altLang="zh-TW" sz="22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  <a:p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        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12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：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20-13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：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20 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演講</a:t>
            </a:r>
            <a:br>
              <a:rPr lang="en-US" altLang="zh-TW" sz="2200" dirty="0"/>
            </a:b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地點：公共衛生學院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1F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拱北講堂</a:t>
            </a:r>
            <a:b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     （臺北市中正區徐州路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17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號）</a:t>
            </a:r>
            <a:b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r>
              <a:rPr lang="zh-TW" altLang="en-US" sz="2200" b="1" spc="-5" dirty="0">
                <a:solidFill>
                  <a:schemeClr val="tx1"/>
                </a:solidFill>
                <a:latin typeface="Noto Serif TC"/>
              </a:rPr>
              <a:t>報名：</a:t>
            </a:r>
            <a:r>
              <a:rPr lang="en-US" altLang="zh-TW" sz="2200" b="1" spc="-5" dirty="0">
                <a:solidFill>
                  <a:schemeClr val="tx1"/>
                </a:solidFill>
                <a:latin typeface="Noto Serif TC"/>
                <a:hlinkClick r:id="rId4"/>
              </a:rPr>
              <a:t>https://reurl.cc/5KOA46</a:t>
            </a:r>
            <a:br>
              <a:rPr lang="en-US" altLang="zh-TW" sz="2200" b="1" spc="-5" dirty="0">
                <a:solidFill>
                  <a:schemeClr val="tx1"/>
                </a:solidFill>
                <a:latin typeface="Noto Serif TC"/>
              </a:rPr>
            </a:b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       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5/16(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五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)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中午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12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：</a:t>
            </a:r>
            <a:r>
              <a:rPr lang="en-US" altLang="zh-TW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00</a:t>
            </a:r>
            <a:r>
              <a:rPr lang="zh-TW" altLang="en-US" sz="22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  <a:t>截止</a:t>
            </a:r>
            <a:br>
              <a:rPr lang="en-US" altLang="zh-TW" sz="18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</a:br>
            <a:r>
              <a:rPr lang="zh-TW" altLang="en-US" sz="1200" b="1" spc="-14" dirty="0">
                <a:latin typeface="NotoSerifTC-SemiBold"/>
              </a:rPr>
              <a:t>            </a:t>
            </a:r>
            <a:br>
              <a:rPr lang="en-US" altLang="zh-TW" sz="1200" b="1" spc="-14" dirty="0">
                <a:latin typeface="NotoSerifTC-SemiBold"/>
              </a:rPr>
            </a:br>
            <a:r>
              <a:rPr lang="zh-TW" altLang="en-US" sz="1200" b="1" spc="-14" dirty="0">
                <a:latin typeface="NotoSerifTC-SemiBold"/>
              </a:rPr>
              <a:t>        </a:t>
            </a:r>
          </a:p>
          <a:p>
            <a:endParaRPr lang="en-US" altLang="zh-TW" sz="1200" b="1" spc="-5" dirty="0">
              <a:solidFill>
                <a:schemeClr val="tx1"/>
              </a:solidFill>
              <a:latin typeface="Noto Serif TC"/>
            </a:endParaRPr>
          </a:p>
          <a:p>
            <a:endParaRPr lang="zh-TW" altLang="en-US" sz="1800" b="1" cap="all" dirty="0">
              <a:ln w="3175" cmpd="sng">
                <a:noFill/>
              </a:ln>
              <a:solidFill>
                <a:schemeClr val="tx1"/>
              </a:solidFill>
              <a:latin typeface="+mn-ea"/>
              <a:cs typeface="+mj-cs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0C273BE9-267C-47A1-85B0-56538E160223}"/>
              </a:ext>
            </a:extLst>
          </p:cNvPr>
          <p:cNvSpPr txBox="1">
            <a:spLocks/>
          </p:cNvSpPr>
          <p:nvPr/>
        </p:nvSpPr>
        <p:spPr>
          <a:xfrm>
            <a:off x="3267697" y="2233352"/>
            <a:ext cx="3261968" cy="242369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200" b="1" dirty="0"/>
              <a:t>講者簡介：</a:t>
            </a:r>
            <a:br>
              <a:rPr lang="en-US" altLang="zh-TW" sz="3200" b="1" dirty="0"/>
            </a:br>
            <a:r>
              <a:rPr lang="zh-TW" altLang="zh-TW" sz="3200" b="1" dirty="0"/>
              <a:t>陳建煒</a:t>
            </a:r>
            <a:r>
              <a:rPr lang="en-US" altLang="zh-TW" sz="3200" b="1" dirty="0"/>
              <a:t> K. </a:t>
            </a:r>
            <a:r>
              <a:rPr lang="en-US" altLang="zh-TW" sz="3200" b="1" cap="none" dirty="0"/>
              <a:t>Arnold Chan</a:t>
            </a:r>
            <a:r>
              <a:rPr lang="en-US" altLang="zh-TW" sz="3200" b="1" dirty="0"/>
              <a:t>, MD, S</a:t>
            </a:r>
            <a:r>
              <a:rPr lang="en-US" altLang="zh-TW" sz="3200" b="1" cap="none" dirty="0"/>
              <a:t>c</a:t>
            </a:r>
            <a:r>
              <a:rPr lang="en-US" altLang="zh-TW" sz="3200" b="1" dirty="0"/>
              <a:t>D, FISPE</a:t>
            </a:r>
            <a:endParaRPr lang="zh-TW" altLang="zh-TW" sz="3200" b="1" dirty="0"/>
          </a:p>
          <a:p>
            <a:r>
              <a:rPr lang="en-US" altLang="zh-TW" sz="3200" b="1" cap="none" dirty="0"/>
              <a:t>Senior Vice President, Office Of Chief Scientific Officer</a:t>
            </a:r>
            <a:endParaRPr lang="zh-TW" altLang="zh-TW" sz="3200" b="1" cap="none" dirty="0"/>
          </a:p>
          <a:p>
            <a:r>
              <a:rPr lang="en-US" altLang="zh-TW" sz="3200" b="1" dirty="0" err="1"/>
              <a:t>T</a:t>
            </a:r>
            <a:r>
              <a:rPr lang="en-US" altLang="zh-TW" sz="3200" b="1" cap="none" dirty="0" err="1"/>
              <a:t>ri</a:t>
            </a:r>
            <a:r>
              <a:rPr lang="en-US" altLang="zh-TW" sz="3200" b="1" dirty="0" err="1"/>
              <a:t>N</a:t>
            </a:r>
            <a:r>
              <a:rPr lang="en-US" altLang="zh-TW" sz="3200" b="1" cap="none" dirty="0" err="1"/>
              <a:t>et</a:t>
            </a:r>
            <a:r>
              <a:rPr lang="en-US" altLang="zh-TW" sz="3200" b="1" dirty="0" err="1"/>
              <a:t>X</a:t>
            </a:r>
            <a:endParaRPr lang="zh-TW" altLang="zh-TW" sz="3200" b="1" dirty="0"/>
          </a:p>
          <a:p>
            <a:br>
              <a:rPr lang="zh-TW" altLang="zh-TW" dirty="0"/>
            </a:b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AD7BD98F-CAB7-4BB7-A016-A6AA1AD4D263}"/>
              </a:ext>
            </a:extLst>
          </p:cNvPr>
          <p:cNvSpPr txBox="1">
            <a:spLocks/>
          </p:cNvSpPr>
          <p:nvPr/>
        </p:nvSpPr>
        <p:spPr>
          <a:xfrm>
            <a:off x="511091" y="7067863"/>
            <a:ext cx="6393291" cy="20275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zh-TW" altLang="zh-TW" dirty="0"/>
            </a:b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E27608E-1C61-492F-89BD-BE538B638619}"/>
              </a:ext>
            </a:extLst>
          </p:cNvPr>
          <p:cNvSpPr/>
          <p:nvPr/>
        </p:nvSpPr>
        <p:spPr>
          <a:xfrm>
            <a:off x="362885" y="7013142"/>
            <a:ext cx="613222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演講摘要：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b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</a:b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電子病歷已廣被全球許多醫療機構使用，使用電子病歷來支持臨床及公共衛生研究的平台及案例也愈來愈多，本演講將涵蓋相關研究項目，包括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1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</a:t>
            </a:r>
            <a:r>
              <a:rPr lang="en-US" altLang="zh-TW" sz="1700" b="1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Common Data Model And Federated Network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(2) 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臨床試驗的設計及收案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3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）觀察性研究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4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）醫療產品上市後監視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5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）電子病歷在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r>
              <a:rPr lang="en-US" altLang="zh-TW" sz="1700" b="1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Real World Evidence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中的角色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6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）使用電子病歷的研究倫理議題 及 （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7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）近期的發展方向 （包括資料串聯、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r>
              <a:rPr lang="en-US" altLang="zh-TW" sz="1700" b="1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Natural Language Processing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和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 </a:t>
            </a:r>
            <a:r>
              <a:rPr lang="en-US" altLang="zh-TW" sz="1700" b="1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Machine Learning</a:t>
            </a:r>
            <a:r>
              <a:rPr lang="en-US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), </a:t>
            </a:r>
            <a:r>
              <a:rPr lang="zh-TW" altLang="zh-TW" sz="1700" b="1" cap="all" dirty="0">
                <a:ln w="3175" cmpd="sng">
                  <a:noFill/>
                </a:ln>
                <a:latin typeface="+mj-ea"/>
                <a:ea typeface="+mj-ea"/>
                <a:cs typeface="+mj-cs"/>
              </a:rPr>
              <a:t>各項目都會用實際案例來說明。</a:t>
            </a: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3D2115E9-587D-41FC-9AB8-F1DF6EEAE699}"/>
              </a:ext>
            </a:extLst>
          </p:cNvPr>
          <p:cNvSpPr txBox="1">
            <a:spLocks/>
          </p:cNvSpPr>
          <p:nvPr/>
        </p:nvSpPr>
        <p:spPr>
          <a:xfrm>
            <a:off x="1033932" y="6284868"/>
            <a:ext cx="6393291" cy="10957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5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3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5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300" dirty="0">
                <a:solidFill>
                  <a:schemeClr val="tx1"/>
                </a:solidFill>
              </a:rPr>
              <a:t>*中午備有簡易輕食，另請自行攜帶水杯。</a:t>
            </a:r>
            <a:br>
              <a:rPr lang="en-US" altLang="zh-TW" sz="1300" dirty="0">
                <a:solidFill>
                  <a:schemeClr val="tx1"/>
                </a:solidFill>
              </a:rPr>
            </a:br>
            <a:r>
              <a:rPr lang="zh-TW" altLang="en-US" sz="1300" dirty="0">
                <a:solidFill>
                  <a:schemeClr val="tx1"/>
                </a:solidFill>
              </a:rPr>
              <a:t>主辦單位：國立臺灣大學健康資料研究中心</a:t>
            </a:r>
            <a:br>
              <a:rPr lang="en-US" altLang="zh-TW" sz="1300" dirty="0">
                <a:solidFill>
                  <a:schemeClr val="tx1"/>
                </a:solidFill>
              </a:rPr>
            </a:br>
            <a:r>
              <a:rPr lang="zh-TW" altLang="en-US" sz="1300" dirty="0">
                <a:solidFill>
                  <a:schemeClr val="tx1"/>
                </a:solidFill>
              </a:rPr>
              <a:t>協辦單位：國立臺灣大學公共衛生學院、健康數據拓析統計研究所</a:t>
            </a:r>
            <a:br>
              <a:rPr lang="en-US" altLang="zh-TW" sz="1800" b="1" cap="all" dirty="0">
                <a:ln w="3175" cmpd="sng">
                  <a:noFill/>
                </a:ln>
                <a:solidFill>
                  <a:schemeClr val="tx1"/>
                </a:solidFill>
                <a:latin typeface="+mn-ea"/>
                <a:cs typeface="+mj-cs"/>
              </a:rPr>
            </a:br>
            <a:endParaRPr lang="en-US" altLang="zh-TW" sz="1200" b="1" spc="-5" dirty="0">
              <a:solidFill>
                <a:schemeClr val="tx1"/>
              </a:solidFill>
              <a:latin typeface="Noto Serif TC"/>
            </a:endParaRPr>
          </a:p>
          <a:p>
            <a:endParaRPr lang="zh-TW" altLang="en-US" sz="1800" b="1" cap="all" dirty="0">
              <a:ln w="3175" cmpd="sng">
                <a:noFill/>
              </a:ln>
              <a:solidFill>
                <a:schemeClr val="tx1"/>
              </a:solidFill>
              <a:latin typeface="+mn-ea"/>
              <a:cs typeface="+mj-cs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F65AEDA-5B44-410B-BA77-2A7E8ADAA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892" y="2249139"/>
            <a:ext cx="1884742" cy="203466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28C55CC5-9F76-48E9-BEF6-CC64A1A6BD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4004" y="4482053"/>
            <a:ext cx="1775258" cy="177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10845B-7F19-4A9A-BEE4-BEF0501E1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5274BF-C111-4B7A-8D90-F7666D37C131}">
  <ds:schemaRefs>
    <ds:schemaRef ds:uri="http://purl.org/dc/dcmitype/"/>
    <ds:schemaRef ds:uri="71af3243-3dd4-4a8d-8c0d-dd76da1f02a5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16c05727-aa75-4e4a-9b5f-8a80a1165891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F1DF1E-36E3-406C-8CF7-DB13BB6470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274</Words>
  <Application>Microsoft Office PowerPoint</Application>
  <PresentationFormat>A4 紙張 (210x297 公釐)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Microsoft JhengHei UI</vt:lpstr>
      <vt:lpstr>Noto Serif TC</vt:lpstr>
      <vt:lpstr>NotoSerifTC-SemiBold</vt:lpstr>
      <vt:lpstr>微軟正黑體</vt:lpstr>
      <vt:lpstr>Century Gothic</vt:lpstr>
      <vt:lpstr>Wingdings 3</vt:lpstr>
      <vt:lpstr>切割線</vt:lpstr>
      <vt:lpstr>演講主題:  Using Electronic Health Records to Support Clinical and Public health Research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2025-02-21T04:40:19Z</dcterms:created>
  <dcterms:modified xsi:type="dcterms:W3CDTF">2025-04-15T08:53:45Z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